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145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
</file>

<file path=ppt/media/image19.png>
</file>

<file path=ppt/media/image2.png>
</file>

<file path=ppt/media/image20.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9" name="Shape 129"/>
          <p:cNvSpPr>
            <a:spLocks noGrp="1" noRot="1" noChangeAspect="1"/>
          </p:cNvSpPr>
          <p:nvPr>
            <p:ph type="sldImg"/>
          </p:nvPr>
        </p:nvSpPr>
        <p:spPr>
          <a:xfrm>
            <a:off x="1143000" y="685800"/>
            <a:ext cx="4572000" cy="3429000"/>
          </a:xfrm>
          <a:prstGeom prst="rect">
            <a:avLst/>
          </a:prstGeom>
        </p:spPr>
        <p:txBody>
          <a:bodyPr/>
          <a:lstStyle/>
          <a:p>
            <a:endParaRPr/>
          </a:p>
        </p:txBody>
      </p:sp>
      <p:sp>
        <p:nvSpPr>
          <p:cNvPr id="130" name="Shape 13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a:defRPr>
    </a:lvl1pPr>
    <a:lvl2pPr indent="228600" latinLnBrk="0">
      <a:defRPr sz="1200">
        <a:latin typeface="+mn-lt"/>
        <a:ea typeface="+mn-ea"/>
        <a:cs typeface="+mn-cs"/>
        <a:sym typeface="Arial"/>
      </a:defRPr>
    </a:lvl2pPr>
    <a:lvl3pPr indent="457200" latinLnBrk="0">
      <a:defRPr sz="1200">
        <a:latin typeface="+mn-lt"/>
        <a:ea typeface="+mn-ea"/>
        <a:cs typeface="+mn-cs"/>
        <a:sym typeface="Arial"/>
      </a:defRPr>
    </a:lvl3pPr>
    <a:lvl4pPr indent="685800" latinLnBrk="0">
      <a:defRPr sz="1200">
        <a:latin typeface="+mn-lt"/>
        <a:ea typeface="+mn-ea"/>
        <a:cs typeface="+mn-cs"/>
        <a:sym typeface="Arial"/>
      </a:defRPr>
    </a:lvl4pPr>
    <a:lvl5pPr indent="914400" latinLnBrk="0">
      <a:defRPr sz="1200">
        <a:latin typeface="+mn-lt"/>
        <a:ea typeface="+mn-ea"/>
        <a:cs typeface="+mn-cs"/>
        <a:sym typeface="Arial"/>
      </a:defRPr>
    </a:lvl5pPr>
    <a:lvl6pPr indent="1143000" latinLnBrk="0">
      <a:defRPr sz="1200">
        <a:latin typeface="+mn-lt"/>
        <a:ea typeface="+mn-ea"/>
        <a:cs typeface="+mn-cs"/>
        <a:sym typeface="Arial"/>
      </a:defRPr>
    </a:lvl6pPr>
    <a:lvl7pPr indent="1371600" latinLnBrk="0">
      <a:defRPr sz="1200">
        <a:latin typeface="+mn-lt"/>
        <a:ea typeface="+mn-ea"/>
        <a:cs typeface="+mn-cs"/>
        <a:sym typeface="Arial"/>
      </a:defRPr>
    </a:lvl7pPr>
    <a:lvl8pPr indent="1600200" latinLnBrk="0">
      <a:defRPr sz="1200">
        <a:latin typeface="+mn-lt"/>
        <a:ea typeface="+mn-ea"/>
        <a:cs typeface="+mn-cs"/>
        <a:sym typeface="Arial"/>
      </a:defRPr>
    </a:lvl8pPr>
    <a:lvl9pPr indent="1828800" latinLnBrk="0">
      <a:defRPr sz="12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noRot="1" noChangeAspect="1"/>
          </p:cNvSpPr>
          <p:nvPr>
            <p:ph type="sldImg"/>
          </p:nvPr>
        </p:nvSpPr>
        <p:spPr>
          <a:prstGeom prst="rect">
            <a:avLst/>
          </a:prstGeom>
        </p:spPr>
        <p:txBody>
          <a:bodyPr/>
          <a:lstStyle/>
          <a:p>
            <a:endParaRPr/>
          </a:p>
        </p:txBody>
      </p:sp>
      <p:sp>
        <p:nvSpPr>
          <p:cNvPr id="148" name="Shape 148"/>
          <p:cNvSpPr>
            <a:spLocks noGrp="1"/>
          </p:cNvSpPr>
          <p:nvPr>
            <p:ph type="body" sz="quarter" idx="1"/>
          </p:nvPr>
        </p:nvSpPr>
        <p:spPr>
          <a:prstGeom prst="rect">
            <a:avLst/>
          </a:prstGeom>
        </p:spPr>
        <p:txBody>
          <a:bodyPr/>
          <a:lstStyle/>
          <a:p>
            <a:r>
              <a:t>Expand: if we are just matching pictures pixel to pixel, then the first cat photo, but with one pixel blacked out, would also get “No idea”.</a:t>
            </a:r>
          </a:p>
          <a:p>
            <a:r>
              <a:t>We want the computer to recognize something common to cats, as opposed to common to dogs.</a:t>
            </a:r>
          </a:p>
          <a:p>
            <a:r>
              <a:t>Some more hidden assumptions: we can expect to recognize only common traits that are evident from photos.</a:t>
            </a:r>
          </a:p>
          <a:p>
            <a:r>
              <a:t>We expect learning “cats” vs. “dogs”, maybe “old cats” vs. “young cats” etc.</a:t>
            </a:r>
          </a:p>
          <a:p>
            <a:r>
              <a:t>But for instance, can we expect to learn “Cats owned by women” vs. “Cats owned by men”?</a:t>
            </a:r>
          </a:p>
          <a:p>
            <a:r>
              <a:t>Or, “German cats” vs. “Belgian cats”?</a:t>
            </a:r>
          </a:p>
          <a:p>
            <a:r>
              <a:t>Can you start describing how you discriminate between cats and dogs?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t>Why is the derivative important?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a:spLocks noGrp="1" noRot="1" noChangeAspect="1"/>
          </p:cNvSpPr>
          <p:nvPr>
            <p:ph type="sldImg"/>
          </p:nvPr>
        </p:nvSpPr>
        <p:spPr>
          <a:prstGeom prst="rect">
            <a:avLst/>
          </a:prstGeom>
        </p:spPr>
        <p:txBody>
          <a:bodyPr/>
          <a:lstStyle/>
          <a:p>
            <a:endParaRPr/>
          </a:p>
        </p:txBody>
      </p:sp>
      <p:sp>
        <p:nvSpPr>
          <p:cNvPr id="210" name="Shape 210"/>
          <p:cNvSpPr>
            <a:spLocks noGrp="1"/>
          </p:cNvSpPr>
          <p:nvPr>
            <p:ph type="body" sz="quarter" idx="1"/>
          </p:nvPr>
        </p:nvSpPr>
        <p:spPr>
          <a:prstGeom prst="rect">
            <a:avLst/>
          </a:prstGeom>
        </p:spPr>
        <p:txBody>
          <a:bodyPr/>
          <a:lstStyle/>
          <a:p>
            <a:r>
              <a:t>Feedforward signal propagation is just one possible architecture, but currently it is the most popular.</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Shape 212"/>
          <p:cNvSpPr>
            <a:spLocks noGrp="1" noRot="1" noChangeAspect="1"/>
          </p:cNvSpPr>
          <p:nvPr>
            <p:ph type="sldImg"/>
          </p:nvPr>
        </p:nvSpPr>
        <p:spPr>
          <a:prstGeom prst="rect">
            <a:avLst/>
          </a:prstGeom>
        </p:spPr>
        <p:txBody>
          <a:bodyPr/>
          <a:lstStyle/>
          <a:p>
            <a:endParaRPr/>
          </a:p>
        </p:txBody>
      </p:sp>
      <p:sp>
        <p:nvSpPr>
          <p:cNvPr id="213" name="Shape 213"/>
          <p:cNvSpPr>
            <a:spLocks noGrp="1"/>
          </p:cNvSpPr>
          <p:nvPr>
            <p:ph type="body" sz="quarter" idx="1"/>
          </p:nvPr>
        </p:nvSpPr>
        <p:spPr>
          <a:prstGeom prst="rect">
            <a:avLst/>
          </a:prstGeom>
        </p:spPr>
        <p:txBody>
          <a:bodyPr/>
          <a:lstStyle/>
          <a:p>
            <a:r>
              <a:t>It is possible in principle to treat the whole neural network as a unit, and calculate the gradient vector of the weight matrix;</a:t>
            </a:r>
          </a:p>
          <a:p>
            <a:r>
              <a:t>but probably nobody does that.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r>
              <a:t>Explain:</a:t>
            </a:r>
          </a:p>
          <a:p>
            <a:r>
              <a:t>First we calculate the output layer weight gradients w.r.t. the error (either single sample or batch).</a:t>
            </a:r>
          </a:p>
          <a:p>
            <a:r>
              <a:t>Then we calculate the gradients in the preceding layer, using the weight differences in the output layer.</a:t>
            </a:r>
          </a:p>
          <a:p>
            <a:r>
              <a:t>This way, we work backwards to the input layer.</a:t>
            </a:r>
          </a:p>
          <a:p>
            <a:endParaRPr/>
          </a:p>
          <a:p>
            <a:r>
              <a:t>Intuitively:</a:t>
            </a:r>
          </a:p>
          <a:p>
            <a:r>
              <a:t>The update of the output layer tries to reduce the output error.</a:t>
            </a:r>
          </a:p>
          <a:p>
            <a:r>
              <a:t>“If the weights here were w+dw instead of w, the error would have been less”</a:t>
            </a:r>
          </a:p>
          <a:p>
            <a:endParaRPr/>
          </a:p>
          <a:p>
            <a:r>
              <a:t>The update of the preceding layer tries to reduce the change required in the next layer.</a:t>
            </a:r>
          </a:p>
          <a:p>
            <a:r>
              <a:t>“If the weights here were w+dw, the input to the next layer would have been such that less change would have been needed to reduce the error”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Shape 218"/>
          <p:cNvSpPr>
            <a:spLocks noGrp="1" noRot="1" noChangeAspect="1"/>
          </p:cNvSpPr>
          <p:nvPr>
            <p:ph type="sldImg"/>
          </p:nvPr>
        </p:nvSpPr>
        <p:spPr>
          <a:prstGeom prst="rect">
            <a:avLst/>
          </a:prstGeom>
        </p:spPr>
        <p:txBody>
          <a:bodyPr/>
          <a:lstStyle/>
          <a:p>
            <a:endParaRPr/>
          </a:p>
        </p:txBody>
      </p:sp>
      <p:sp>
        <p:nvSpPr>
          <p:cNvPr id="219" name="Shape 219"/>
          <p:cNvSpPr>
            <a:spLocks noGrp="1"/>
          </p:cNvSpPr>
          <p:nvPr>
            <p:ph type="body" sz="quarter" idx="1"/>
          </p:nvPr>
        </p:nvSpPr>
        <p:spPr>
          <a:prstGeom prst="rect">
            <a:avLst/>
          </a:prstGeom>
        </p:spPr>
        <p:txBody>
          <a:bodyPr/>
          <a:lstStyle/>
          <a:p>
            <a:r>
              <a:t>There are many proposals to set or adjust these meta-parameters heuristically,</a:t>
            </a:r>
          </a:p>
          <a:p>
            <a:r>
              <a:t>or to estimate their optimal values from the network values and the data.</a:t>
            </a:r>
          </a:p>
          <a:p>
            <a:endParaRPr/>
          </a:p>
          <a:p>
            <a:r>
              <a:t>Another useful acceleration technique is using line search with each gradient direction.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t>Recall BP from FM7</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r>
              <a:t>Recall SVM from FM7</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a:spLocks noGrp="1" noRot="1" noChangeAspect="1"/>
          </p:cNvSpPr>
          <p:nvPr>
            <p:ph type="sldImg"/>
          </p:nvPr>
        </p:nvSpPr>
        <p:spPr>
          <a:prstGeom prst="rect">
            <a:avLst/>
          </a:prstGeom>
        </p:spPr>
        <p:txBody>
          <a:bodyPr/>
          <a:lstStyle/>
          <a:p>
            <a:endParaRPr/>
          </a:p>
        </p:txBody>
      </p:sp>
      <p:sp>
        <p:nvSpPr>
          <p:cNvPr id="232" name="Shape 232"/>
          <p:cNvSpPr>
            <a:spLocks noGrp="1"/>
          </p:cNvSpPr>
          <p:nvPr>
            <p:ph type="body" sz="quarter" idx="1"/>
          </p:nvPr>
        </p:nvSpPr>
        <p:spPr>
          <a:prstGeom prst="rect">
            <a:avLst/>
          </a:prstGeom>
        </p:spPr>
        <p:txBody>
          <a:bodyPr/>
          <a:lstStyle/>
          <a:p>
            <a:r>
              <a:t>How does a “Kernel” enable us to create a non-linear separation boundary?</a:t>
            </a:r>
          </a:p>
          <a:p>
            <a:r>
              <a:t>Consider the possibilities before looking at the cylindrical example.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Shape 248"/>
          <p:cNvSpPr>
            <a:spLocks noGrp="1" noRot="1" noChangeAspect="1"/>
          </p:cNvSpPr>
          <p:nvPr>
            <p:ph type="sldImg"/>
          </p:nvPr>
        </p:nvSpPr>
        <p:spPr>
          <a:prstGeom prst="rect">
            <a:avLst/>
          </a:prstGeom>
        </p:spPr>
        <p:txBody>
          <a:bodyPr/>
          <a:lstStyle/>
          <a:p>
            <a:endParaRPr/>
          </a:p>
        </p:txBody>
      </p:sp>
      <p:sp>
        <p:nvSpPr>
          <p:cNvPr id="249" name="Shape 249"/>
          <p:cNvSpPr>
            <a:spLocks noGrp="1"/>
          </p:cNvSpPr>
          <p:nvPr>
            <p:ph type="body" sz="quarter" idx="1"/>
          </p:nvPr>
        </p:nvSpPr>
        <p:spPr>
          <a:prstGeom prst="rect">
            <a:avLst/>
          </a:prstGeom>
        </p:spPr>
        <p:txBody>
          <a:bodyPr/>
          <a:lstStyle/>
          <a:p>
            <a:r>
              <a:t>Possible assignment: re-create this with Keras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noRot="1" noChangeAspect="1"/>
          </p:cNvSpPr>
          <p:nvPr>
            <p:ph type="sldImg"/>
          </p:nvPr>
        </p:nvSpPr>
        <p:spPr>
          <a:prstGeom prst="rect">
            <a:avLst/>
          </a:prstGeom>
        </p:spPr>
        <p:txBody>
          <a:bodyPr/>
          <a:lstStyle/>
          <a:p>
            <a:endParaRPr/>
          </a:p>
        </p:txBody>
      </p:sp>
      <p:sp>
        <p:nvSpPr>
          <p:cNvPr id="153" name="Shape 153"/>
          <p:cNvSpPr>
            <a:spLocks noGrp="1"/>
          </p:cNvSpPr>
          <p:nvPr>
            <p:ph type="body" sz="quarter" idx="1"/>
          </p:nvPr>
        </p:nvSpPr>
        <p:spPr>
          <a:prstGeom prst="rect">
            <a:avLst/>
          </a:prstGeom>
        </p:spPr>
        <p:txBody>
          <a:bodyPr/>
          <a:lstStyle/>
          <a:p>
            <a:r>
              <a:t>“Function” here is a mapping from the inputs to outputs; it can be a computational process, not just a straightforward mathematical function.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noRot="1" noChangeAspect="1"/>
          </p:cNvSpPr>
          <p:nvPr>
            <p:ph type="sldImg"/>
          </p:nvPr>
        </p:nvSpPr>
        <p:spPr>
          <a:prstGeom prst="rect">
            <a:avLst/>
          </a:prstGeom>
        </p:spPr>
        <p:txBody>
          <a:bodyPr/>
          <a:lstStyle/>
          <a:p>
            <a:endParaRPr/>
          </a:p>
        </p:txBody>
      </p:sp>
      <p:sp>
        <p:nvSpPr>
          <p:cNvPr id="156" name="Shape 156"/>
          <p:cNvSpPr>
            <a:spLocks noGrp="1"/>
          </p:cNvSpPr>
          <p:nvPr>
            <p:ph type="body" sz="quarter" idx="1"/>
          </p:nvPr>
        </p:nvSpPr>
        <p:spPr>
          <a:prstGeom prst="rect">
            <a:avLst/>
          </a:prstGeom>
        </p:spPr>
        <p:txBody>
          <a:bodyPr/>
          <a:lstStyle/>
          <a:p>
            <a:r>
              <a:t>The data distribution is actually the process that generates the data, we assume that it is stationary.</a:t>
            </a:r>
          </a:p>
          <a:p>
            <a:r>
              <a:t>Point out that the observed distribution of the samples is not the same like the underlying (hidden) distribution.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r>
              <a:t>Important: a properly defined data distribution p would still require effort to generate an explicit mapping function, but in principle we would not need to introduce tricks with regularization, validation etc. These things come from the need to infer the hidden distribution, and are techniques for adding an implicit model of how we expect p to behave.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65"/>
          <p:cNvSpPr>
            <a:spLocks noGrp="1" noRot="1" noChangeAspect="1"/>
          </p:cNvSpPr>
          <p:nvPr>
            <p:ph type="sldImg"/>
          </p:nvPr>
        </p:nvSpPr>
        <p:spPr>
          <a:prstGeom prst="rect">
            <a:avLst/>
          </a:prstGeom>
        </p:spPr>
        <p:txBody>
          <a:bodyPr/>
          <a:lstStyle/>
          <a:p>
            <a:endParaRPr/>
          </a:p>
        </p:txBody>
      </p:sp>
      <p:sp>
        <p:nvSpPr>
          <p:cNvPr id="166" name="Shape 166"/>
          <p:cNvSpPr>
            <a:spLocks noGrp="1"/>
          </p:cNvSpPr>
          <p:nvPr>
            <p:ph type="body" sz="quarter" idx="1"/>
          </p:nvPr>
        </p:nvSpPr>
        <p:spPr>
          <a:prstGeom prst="rect">
            <a:avLst/>
          </a:prstGeom>
        </p:spPr>
        <p:txBody>
          <a:bodyPr/>
          <a:lstStyle/>
          <a:p>
            <a:r>
              <a:t>Review the linear regression process from the FM7 module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Shape 168"/>
          <p:cNvSpPr>
            <a:spLocks noGrp="1" noRot="1" noChangeAspect="1"/>
          </p:cNvSpPr>
          <p:nvPr>
            <p:ph type="sldImg"/>
          </p:nvPr>
        </p:nvSpPr>
        <p:spPr>
          <a:prstGeom prst="rect">
            <a:avLst/>
          </a:prstGeom>
        </p:spPr>
        <p:txBody>
          <a:bodyPr/>
          <a:lstStyle/>
          <a:p>
            <a:endParaRPr/>
          </a:p>
        </p:txBody>
      </p:sp>
      <p:sp>
        <p:nvSpPr>
          <p:cNvPr id="169" name="Shape 169"/>
          <p:cNvSpPr>
            <a:spLocks noGrp="1"/>
          </p:cNvSpPr>
          <p:nvPr>
            <p:ph type="body" sz="quarter" idx="1"/>
          </p:nvPr>
        </p:nvSpPr>
        <p:spPr>
          <a:prstGeom prst="rect">
            <a:avLst/>
          </a:prstGeom>
        </p:spPr>
        <p:txBody>
          <a:bodyPr/>
          <a:lstStyle/>
          <a:p>
            <a:r>
              <a:t>These slides are just reminders!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hape 181"/>
          <p:cNvSpPr>
            <a:spLocks noGrp="1" noRot="1" noChangeAspect="1"/>
          </p:cNvSpPr>
          <p:nvPr>
            <p:ph type="sldImg"/>
          </p:nvPr>
        </p:nvSpPr>
        <p:spPr>
          <a:prstGeom prst="rect">
            <a:avLst/>
          </a:prstGeom>
        </p:spPr>
        <p:txBody>
          <a:bodyPr/>
          <a:lstStyle/>
          <a:p>
            <a:endParaRPr/>
          </a:p>
        </p:txBody>
      </p:sp>
      <p:sp>
        <p:nvSpPr>
          <p:cNvPr id="182" name="Shape 182"/>
          <p:cNvSpPr>
            <a:spLocks noGrp="1"/>
          </p:cNvSpPr>
          <p:nvPr>
            <p:ph type="body" sz="quarter" idx="1"/>
          </p:nvPr>
        </p:nvSpPr>
        <p:spPr>
          <a:prstGeom prst="rect">
            <a:avLst/>
          </a:prstGeom>
        </p:spPr>
        <p:txBody>
          <a:bodyPr/>
          <a:lstStyle/>
          <a:p>
            <a:r>
              <a:t>Here the index “i”  goes through the data samples.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t>Example: XOR</a:t>
            </a:r>
          </a:p>
          <a:p>
            <a:r>
              <a:t>0,0 -&gt; 0</a:t>
            </a:r>
          </a:p>
          <a:p>
            <a:r>
              <a:t>0,1 -&gt; 1</a:t>
            </a:r>
          </a:p>
          <a:p>
            <a:r>
              <a:t>1,0 -&gt; 1</a:t>
            </a:r>
          </a:p>
          <a:p>
            <a:r>
              <a:t>1,1 -&gt; 0</a:t>
            </a:r>
          </a:p>
          <a:p>
            <a:r>
              <a:t>Recall: this cannot be realized with a perceptron without a hidden layer</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t>What are the weights, threshold, activation? Discuss possible choices; is a linear activation useful? When?</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3"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5" name="Title Text"/>
          <p:cNvSpPr txBox="1">
            <a:spLocks noGrp="1"/>
          </p:cNvSpPr>
          <p:nvPr>
            <p:ph type="title"/>
          </p:nvPr>
        </p:nvSpPr>
        <p:spPr>
          <a:prstGeom prst="rect">
            <a:avLst/>
          </a:prstGeom>
        </p:spPr>
        <p:txBody>
          <a:bodyPr/>
          <a:lstStyle/>
          <a:p>
            <a:r>
              <a:t>Title Text</a:t>
            </a:r>
          </a:p>
        </p:txBody>
      </p:sp>
      <p:sp>
        <p:nvSpPr>
          <p:cNvPr id="96"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4" name="Title Text"/>
          <p:cNvSpPr txBox="1">
            <a:spLocks noGrp="1"/>
          </p:cNvSpPr>
          <p:nvPr>
            <p:ph type="title"/>
          </p:nvPr>
        </p:nvSpPr>
        <p:spPr>
          <a:xfrm>
            <a:off x="6629400" y="274638"/>
            <a:ext cx="2057400" cy="5851526"/>
          </a:xfrm>
          <a:prstGeom prst="rect">
            <a:avLst/>
          </a:prstGeom>
        </p:spPr>
        <p:txBody>
          <a:bodyPr/>
          <a:lstStyle/>
          <a:p>
            <a:r>
              <a:t>Title Text</a:t>
            </a:r>
          </a:p>
        </p:txBody>
      </p:sp>
      <p:sp>
        <p:nvSpPr>
          <p:cNvPr id="105" name="Body Level One…"/>
          <p:cNvSpPr txBox="1">
            <a:spLocks noGrp="1"/>
          </p:cNvSpPr>
          <p:nvPr>
            <p:ph type="body" idx="1"/>
          </p:nvPr>
        </p:nvSpPr>
        <p:spPr>
          <a:xfrm>
            <a:off x="457200" y="274638"/>
            <a:ext cx="6019800" cy="58515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a:spLocks noGrp="1"/>
          </p:cNvSpPr>
          <p:nvPr>
            <p:ph type="title"/>
          </p:nvPr>
        </p:nvSpPr>
        <p:spPr>
          <a:prstGeom prst="rect">
            <a:avLst/>
          </a:prstGeom>
        </p:spPr>
        <p:txBody>
          <a:bodyPr/>
          <a:lstStyle/>
          <a:p>
            <a:r>
              <a:t>Title Text</a:t>
            </a:r>
          </a:p>
        </p:txBody>
      </p:sp>
      <p:sp>
        <p:nvSpPr>
          <p:cNvPr id="115"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23" name="Slide Number"/>
          <p:cNvSpPr txBox="1">
            <a:spLocks noGrp="1"/>
          </p:cNvSpPr>
          <p:nvPr>
            <p:ph type="sldNum" sz="quarter" idx="2"/>
          </p:nvPr>
        </p:nvSpPr>
        <p:spPr>
          <a:xfrm>
            <a:off x="8241694" y="6406786"/>
            <a:ext cx="273657" cy="264256"/>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prstGeom prst="rect">
            <a:avLst/>
          </a:prstGeom>
        </p:spPr>
        <p:txBody>
          <a:bodyPr/>
          <a:lstStyle/>
          <a:p>
            <a:r>
              <a:t>Title Text</a:t>
            </a:r>
          </a:p>
        </p:txBody>
      </p:sp>
      <p:sp>
        <p:nvSpPr>
          <p:cNvPr id="2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a:spLocks noGrp="1"/>
          </p:cNvSpPr>
          <p:nvPr>
            <p:ph type="title"/>
          </p:nvPr>
        </p:nvSpPr>
        <p:spPr>
          <a:xfrm>
            <a:off x="722312" y="4406900"/>
            <a:ext cx="7772401" cy="1362075"/>
          </a:xfrm>
          <a:prstGeom prst="rect">
            <a:avLst/>
          </a:prstGeom>
        </p:spPr>
        <p:txBody>
          <a:bodyPr anchor="t"/>
          <a:lstStyle>
            <a:lvl1pPr algn="l">
              <a:defRPr sz="4000" b="1" cap="all"/>
            </a:lvl1pPr>
          </a:lstStyle>
          <a:p>
            <a:r>
              <a:t>Title Text</a:t>
            </a:r>
          </a:p>
        </p:txBody>
      </p:sp>
      <p:sp>
        <p:nvSpPr>
          <p:cNvPr id="32" name="Body Level One…"/>
          <p:cNvSpPr txBox="1">
            <a:spLocks noGrp="1"/>
          </p:cNvSpPr>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a:spLocks noGrp="1"/>
          </p:cNvSpPr>
          <p:nvPr>
            <p:ph type="title"/>
          </p:nvPr>
        </p:nvSpPr>
        <p:spPr>
          <a:prstGeom prst="rect">
            <a:avLst/>
          </a:prstGeom>
        </p:spPr>
        <p:txBody>
          <a:bodyPr/>
          <a:lstStyle/>
          <a:p>
            <a:r>
              <a:t>Title Text</a:t>
            </a:r>
          </a:p>
        </p:txBody>
      </p:sp>
      <p:sp>
        <p:nvSpPr>
          <p:cNvPr id="42"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Body Level One</a:t>
            </a:r>
          </a:p>
          <a:p>
            <a:pPr lvl="1"/>
            <a:r>
              <a:t>Body Level Two</a:t>
            </a:r>
          </a:p>
          <a:p>
            <a:pPr lvl="2"/>
            <a:r>
              <a:t>Body Level Three</a:t>
            </a:r>
          </a:p>
          <a:p>
            <a:pPr lvl="3"/>
            <a:r>
              <a:t>Body Level Four</a:t>
            </a:r>
          </a:p>
          <a:p>
            <a:pPr lvl="4"/>
            <a:r>
              <a:t>Body Level Five</a:t>
            </a:r>
          </a:p>
        </p:txBody>
      </p:sp>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0" name="Title Text"/>
          <p:cNvSpPr txBox="1">
            <a:spLocks noGrp="1"/>
          </p:cNvSpPr>
          <p:nvPr>
            <p:ph type="title"/>
          </p:nvPr>
        </p:nvSpPr>
        <p:spPr>
          <a:prstGeom prst="rect">
            <a:avLst/>
          </a:prstGeom>
        </p:spPr>
        <p:txBody>
          <a:bodyPr/>
          <a:lstStyle/>
          <a:p>
            <a:r>
              <a:t>Title Text</a:t>
            </a:r>
          </a:p>
        </p:txBody>
      </p:sp>
      <p:sp>
        <p:nvSpPr>
          <p:cNvPr id="51"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vl1pPr>
            <a:lvl2pPr marL="0" indent="457200">
              <a:spcBef>
                <a:spcPts val="500"/>
              </a:spcBef>
              <a:buSzTx/>
              <a:buFontTx/>
              <a:buNone/>
              <a:defRPr sz="2400" b="1"/>
            </a:lvl2pPr>
            <a:lvl3pPr marL="0" indent="914400">
              <a:spcBef>
                <a:spcPts val="500"/>
              </a:spcBef>
              <a:buSzTx/>
              <a:buFontTx/>
              <a:buNone/>
              <a:defRPr sz="2400" b="1"/>
            </a:lvl3pPr>
            <a:lvl4pPr marL="0" indent="1371600">
              <a:spcBef>
                <a:spcPts val="500"/>
              </a:spcBef>
              <a:buSzTx/>
              <a:buFontTx/>
              <a:buNone/>
              <a:defRPr sz="2400" b="1"/>
            </a:lvl4pPr>
            <a:lvl5pPr marL="0" indent="1828800">
              <a:spcBef>
                <a:spcPts val="500"/>
              </a:spcBef>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2" name="Text Placeholder 4"/>
          <p:cNvSpPr>
            <a:spLocks noGrp="1"/>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sz="2400" b="1"/>
            </a:pPr>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p>
            <a:r>
              <a:t>Title Text</a:t>
            </a:r>
          </a:p>
        </p:txBody>
      </p:sp>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5" name="Title Text"/>
          <p:cNvSpPr txBox="1">
            <a:spLocks noGrp="1"/>
          </p:cNvSpPr>
          <p:nvPr>
            <p:ph type="title"/>
          </p:nvPr>
        </p:nvSpPr>
        <p:spPr>
          <a:xfrm>
            <a:off x="457200" y="273050"/>
            <a:ext cx="3008314" cy="1162050"/>
          </a:xfrm>
          <a:prstGeom prst="rect">
            <a:avLst/>
          </a:prstGeom>
        </p:spPr>
        <p:txBody>
          <a:bodyPr anchor="b"/>
          <a:lstStyle>
            <a:lvl1pPr algn="l">
              <a:defRPr sz="2000" b="1"/>
            </a:lvl1pPr>
          </a:lstStyle>
          <a:p>
            <a:r>
              <a:t>Title Text</a:t>
            </a:r>
          </a:p>
        </p:txBody>
      </p:sp>
      <p:sp>
        <p:nvSpPr>
          <p:cNvPr id="76"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Text Placeholder 3"/>
          <p:cNvSpPr>
            <a:spLocks noGrp="1"/>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endParaRP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5" name="Title Text"/>
          <p:cNvSpPr txBox="1">
            <a:spLocks noGrp="1"/>
          </p:cNvSpPr>
          <p:nvPr>
            <p:ph type="title"/>
          </p:nvPr>
        </p:nvSpPr>
        <p:spPr>
          <a:xfrm>
            <a:off x="1792288" y="4800600"/>
            <a:ext cx="5486401" cy="566738"/>
          </a:xfrm>
          <a:prstGeom prst="rect">
            <a:avLst/>
          </a:prstGeom>
        </p:spPr>
        <p:txBody>
          <a:bodyPr anchor="b"/>
          <a:lstStyle>
            <a:lvl1pPr algn="l">
              <a:defRPr sz="2000" b="1"/>
            </a:lvl1pPr>
          </a:lstStyle>
          <a:p>
            <a:r>
              <a:t>Title Text</a:t>
            </a:r>
          </a:p>
        </p:txBody>
      </p:sp>
      <p:sp>
        <p:nvSpPr>
          <p:cNvPr id="86" name="Picture Placeholder 2"/>
          <p:cNvSpPr>
            <a:spLocks noGrp="1"/>
          </p:cNvSpPr>
          <p:nvPr>
            <p:ph type="pic" sz="half" idx="13"/>
          </p:nvPr>
        </p:nvSpPr>
        <p:spPr>
          <a:xfrm>
            <a:off x="1792288" y="612775"/>
            <a:ext cx="5486401" cy="4114800"/>
          </a:xfrm>
          <a:prstGeom prst="rect">
            <a:avLst/>
          </a:prstGeom>
        </p:spPr>
        <p:txBody>
          <a:bodyPr lIns="91439" rIns="91439">
            <a:noAutofit/>
          </a:bodyPr>
          <a:lstStyle/>
          <a:p>
            <a:endParaRPr/>
          </a:p>
        </p:txBody>
      </p:sp>
      <p:sp>
        <p:nvSpPr>
          <p:cNvPr id="87" name="Body Level One…"/>
          <p:cNvSpPr txBox="1">
            <a:spLocks noGrp="1"/>
          </p:cNvSpPr>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15">
            <a:extLst/>
          </a:blip>
          <a:stretch>
            <a:fillRect/>
          </a:stretch>
        </p:blipFill>
        <p:spPr>
          <a:xfrm>
            <a:off x="0" y="0"/>
            <a:ext cx="9144000" cy="6858000"/>
          </a:xfrm>
          <a:prstGeom prst="rect">
            <a:avLst/>
          </a:prstGeom>
          <a:ln w="12700">
            <a:miter lim="400000"/>
          </a:ln>
        </p:spPr>
      </p:pic>
      <p:sp>
        <p:nvSpPr>
          <p:cNvPr id="3"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p>
            <a:r>
              <a:t>Title Text</a:t>
            </a:r>
          </a:p>
        </p:txBody>
      </p:sp>
      <p:sp>
        <p:nvSpPr>
          <p:cNvPr id="4"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8413144" y="6406785"/>
            <a:ext cx="273657" cy="26425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hyperlink" Target="http://wikibooks.or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18.tif"/><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2" name="Title 1"/>
          <p:cNvSpPr txBox="1">
            <a:spLocks noGrp="1"/>
          </p:cNvSpPr>
          <p:nvPr>
            <p:ph type="ctrTitle"/>
          </p:nvPr>
        </p:nvSpPr>
        <p:spPr>
          <a:xfrm>
            <a:off x="685800" y="2130425"/>
            <a:ext cx="7772400" cy="1010543"/>
          </a:xfrm>
          <a:prstGeom prst="rect">
            <a:avLst/>
          </a:prstGeom>
        </p:spPr>
        <p:txBody>
          <a:bodyPr/>
          <a:lstStyle>
            <a:lvl1pPr defTabSz="493776">
              <a:defRPr sz="3240"/>
            </a:lvl1pPr>
          </a:lstStyle>
          <a:p>
            <a:r>
              <a:t>AI and Machine Learning for IoT Big Data</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What functions to use?"/>
          <p:cNvSpPr txBox="1">
            <a:spLocks noGrp="1"/>
          </p:cNvSpPr>
          <p:nvPr>
            <p:ph type="title"/>
          </p:nvPr>
        </p:nvSpPr>
        <p:spPr>
          <a:prstGeom prst="rect">
            <a:avLst/>
          </a:prstGeom>
        </p:spPr>
        <p:txBody>
          <a:bodyPr/>
          <a:lstStyle/>
          <a:p>
            <a:pPr lvl="1"/>
            <a:r>
              <a:t>What functions to use?</a:t>
            </a:r>
          </a:p>
        </p:txBody>
      </p:sp>
      <p:sp>
        <p:nvSpPr>
          <p:cNvPr id="164" name="Traditional regression: use a linear estimate mapping observed inputs to observed outputs…"/>
          <p:cNvSpPr txBox="1">
            <a:spLocks noGrp="1"/>
          </p:cNvSpPr>
          <p:nvPr>
            <p:ph type="body" idx="1"/>
          </p:nvPr>
        </p:nvSpPr>
        <p:spPr>
          <a:prstGeom prst="rect">
            <a:avLst/>
          </a:prstGeom>
        </p:spPr>
        <p:txBody>
          <a:bodyPr/>
          <a:lstStyle/>
          <a:p>
            <a:pPr marL="325754" indent="-325754" defTabSz="868680">
              <a:defRPr sz="3040"/>
            </a:pPr>
            <a:r>
              <a:t>Traditional regression: use a linear estimate mapping observed inputs to observed outputs</a:t>
            </a:r>
          </a:p>
          <a:p>
            <a:pPr marL="325754" indent="-325754" defTabSz="868680">
              <a:defRPr sz="3040"/>
            </a:pPr>
            <a:r>
              <a:t>“Learning” for regression: least mean squares</a:t>
            </a:r>
            <a:br/>
            <a:endParaRPr/>
          </a:p>
          <a:p>
            <a:pPr marL="325754" indent="-325754" defTabSz="868680">
              <a:defRPr sz="3040"/>
            </a:pPr>
            <a:r>
              <a:t>Neural networks: use nonlinear functions with biologically inspired structures</a:t>
            </a:r>
          </a:p>
          <a:p>
            <a:pPr marL="325754" indent="-325754" defTabSz="868680">
              <a:defRPr sz="3040"/>
            </a:pPr>
            <a:r>
              <a:t>“Learning” for neural networks: many heuristic procedures</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Example: noisy distribution and linear fitting"/>
          <p:cNvSpPr txBox="1">
            <a:spLocks noGrp="1"/>
          </p:cNvSpPr>
          <p:nvPr>
            <p:ph type="title"/>
          </p:nvPr>
        </p:nvSpPr>
        <p:spPr>
          <a:prstGeom prst="rect">
            <a:avLst/>
          </a:prstGeom>
        </p:spPr>
        <p:txBody>
          <a:bodyPr/>
          <a:lstStyle/>
          <a:p>
            <a:r>
              <a:t>Example: noisy distribution and linear fitting</a:t>
            </a:r>
          </a:p>
        </p:txBody>
      </p:sp>
      <p:pic>
        <p:nvPicPr>
          <p:cNvPr id="172" name="Picture Placeholder 2" descr="Picture Placeholder 2"/>
          <p:cNvPicPr>
            <a:picLocks noGrp="1" noChangeAspect="1"/>
          </p:cNvPicPr>
          <p:nvPr>
            <p:ph type="pic" idx="13"/>
          </p:nvPr>
        </p:nvPicPr>
        <p:blipFill>
          <a:blip r:embed="rId2">
            <a:extLst/>
          </a:blip>
          <a:srcRect l="6270" r="1788"/>
          <a:stretch>
            <a:fillRect/>
          </a:stretch>
        </p:blipFill>
        <p:spPr>
          <a:xfrm>
            <a:off x="1792288" y="830255"/>
            <a:ext cx="5486401" cy="3679840"/>
          </a:xfrm>
          <a:prstGeom prst="rect">
            <a:avLst/>
          </a:prstGeom>
        </p:spPr>
      </p:pic>
      <p:sp>
        <p:nvSpPr>
          <p:cNvPr id="173" name="Body"/>
          <p:cNvSpPr txBox="1">
            <a:spLocks noGrp="1"/>
          </p:cNvSpPr>
          <p:nvPr>
            <p:ph type="body" sz="quarter" idx="1"/>
          </p:nvPr>
        </p:nvSpPr>
        <p:spPr>
          <a:prstGeom prst="rect">
            <a:avLst/>
          </a:prstGeom>
        </p:spPr>
        <p:txBody>
          <a:bodyPr/>
          <a:lstStyle/>
          <a:p>
            <a:endParaRPr/>
          </a:p>
        </p:txBody>
      </p:sp>
      <p:sp>
        <p:nvSpPr>
          <p:cNvPr id="174" name="Wolfram Research, Inc., Mathematica, Version 11.3, Champaign, IL (2018)."/>
          <p:cNvSpPr txBox="1"/>
          <p:nvPr/>
        </p:nvSpPr>
        <p:spPr>
          <a:xfrm>
            <a:off x="1068291" y="5940213"/>
            <a:ext cx="6010522" cy="288824"/>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defRPr sz="1400">
                <a:solidFill>
                  <a:srgbClr val="222222"/>
                </a:solidFill>
              </a:defRPr>
            </a:lvl1pPr>
          </a:lstStyle>
          <a:p>
            <a:r>
              <a:t>Wolfram Research, Inc., Mathematica, Version 11.3, Champaign, IL (2018).</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Prediction and confidence interval"/>
          <p:cNvSpPr txBox="1">
            <a:spLocks noGrp="1"/>
          </p:cNvSpPr>
          <p:nvPr>
            <p:ph type="title"/>
          </p:nvPr>
        </p:nvSpPr>
        <p:spPr>
          <a:prstGeom prst="rect">
            <a:avLst/>
          </a:prstGeom>
        </p:spPr>
        <p:txBody>
          <a:bodyPr/>
          <a:lstStyle/>
          <a:p>
            <a:r>
              <a:t>Prediction and confidence interval</a:t>
            </a:r>
          </a:p>
        </p:txBody>
      </p:sp>
      <p:pic>
        <p:nvPicPr>
          <p:cNvPr id="177" name="Picture Placeholder 2" descr="Picture Placeholder 2"/>
          <p:cNvPicPr>
            <a:picLocks noGrp="1" noChangeAspect="1"/>
          </p:cNvPicPr>
          <p:nvPr>
            <p:ph type="pic" idx="13"/>
          </p:nvPr>
        </p:nvPicPr>
        <p:blipFill>
          <a:blip r:embed="rId2">
            <a:extLst/>
          </a:blip>
          <a:srcRect l="877" r="2168"/>
          <a:stretch>
            <a:fillRect/>
          </a:stretch>
        </p:blipFill>
        <p:spPr>
          <a:xfrm>
            <a:off x="1792288" y="913600"/>
            <a:ext cx="5486401" cy="3513150"/>
          </a:xfrm>
          <a:prstGeom prst="rect">
            <a:avLst/>
          </a:prstGeom>
        </p:spPr>
      </p:pic>
      <p:sp>
        <p:nvSpPr>
          <p:cNvPr id="178" name="Body"/>
          <p:cNvSpPr txBox="1">
            <a:spLocks noGrp="1"/>
          </p:cNvSpPr>
          <p:nvPr>
            <p:ph type="body" sz="quarter" idx="1"/>
          </p:nvPr>
        </p:nvSpPr>
        <p:spPr>
          <a:prstGeom prst="rect">
            <a:avLst/>
          </a:prstGeom>
        </p:spPr>
        <p:txBody>
          <a:bodyPr/>
          <a:lstStyle/>
          <a:p>
            <a:endParaRPr/>
          </a:p>
        </p:txBody>
      </p:sp>
      <p:sp>
        <p:nvSpPr>
          <p:cNvPr id="179" name="Wolfram Research, Inc., Mathematica, Version 11.3, Champaign, IL (2018)."/>
          <p:cNvSpPr txBox="1"/>
          <p:nvPr/>
        </p:nvSpPr>
        <p:spPr>
          <a:xfrm>
            <a:off x="678824" y="5889413"/>
            <a:ext cx="6010522" cy="288824"/>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defRPr sz="1400">
                <a:solidFill>
                  <a:srgbClr val="222222"/>
                </a:solidFill>
              </a:defRPr>
            </a:lvl1pPr>
          </a:lstStyle>
          <a:p>
            <a:r>
              <a:t>Wolfram Research, Inc., Mathematica, Version 11.3, Champaign, IL (2018).</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One choice: the Multi-Layer Perceptron"/>
          <p:cNvSpPr txBox="1">
            <a:spLocks noGrp="1"/>
          </p:cNvSpPr>
          <p:nvPr>
            <p:ph type="title"/>
          </p:nvPr>
        </p:nvSpPr>
        <p:spPr>
          <a:prstGeom prst="rect">
            <a:avLst/>
          </a:prstGeom>
        </p:spPr>
        <p:txBody>
          <a:bodyPr/>
          <a:lstStyle/>
          <a:p>
            <a:r>
              <a:t>One choice: the Multi-Layer Perceptron</a:t>
            </a:r>
          </a:p>
        </p:txBody>
      </p:sp>
      <p:pic>
        <p:nvPicPr>
          <p:cNvPr id="185" name="Picture Placeholder 2" descr="Picture Placeholder 2"/>
          <p:cNvPicPr>
            <a:picLocks noGrp="1" noChangeAspect="1"/>
          </p:cNvPicPr>
          <p:nvPr>
            <p:ph type="pic" idx="13"/>
          </p:nvPr>
        </p:nvPicPr>
        <p:blipFill>
          <a:blip r:embed="rId3">
            <a:extLst/>
          </a:blip>
          <a:srcRect t="8549" b="8549"/>
          <a:stretch>
            <a:fillRect/>
          </a:stretch>
        </p:blipFill>
        <p:spPr>
          <a:xfrm>
            <a:off x="1792288" y="964555"/>
            <a:ext cx="5486401" cy="3411240"/>
          </a:xfrm>
          <a:prstGeom prst="rect">
            <a:avLst/>
          </a:prstGeom>
        </p:spPr>
      </p:pic>
      <p:sp>
        <p:nvSpPr>
          <p:cNvPr id="186" name="Example with 2 inputs, 1 output, 1 hidden layer…"/>
          <p:cNvSpPr txBox="1">
            <a:spLocks noGrp="1"/>
          </p:cNvSpPr>
          <p:nvPr>
            <p:ph type="body" sz="quarter" idx="1"/>
          </p:nvPr>
        </p:nvSpPr>
        <p:spPr>
          <a:xfrm>
            <a:off x="1792288" y="5367337"/>
            <a:ext cx="6308882" cy="971614"/>
          </a:xfrm>
          <a:prstGeom prst="rect">
            <a:avLst/>
          </a:prstGeom>
        </p:spPr>
        <p:txBody>
          <a:bodyPr/>
          <a:lstStyle/>
          <a:p>
            <a:r>
              <a:t>Example with 2 inputs, 1 output, 1 hidden layer</a:t>
            </a:r>
          </a:p>
          <a:p>
            <a:r>
              <a:t>The lines indicate “connections” or “synapses”</a:t>
            </a:r>
          </a:p>
          <a:p>
            <a:r>
              <a:t>The circles are the “neurons”, performing a computation shown in the next slide</a:t>
            </a:r>
          </a:p>
        </p:txBody>
      </p:sp>
      <p:pic>
        <p:nvPicPr>
          <p:cNvPr id="187" name="page14image5940128.png" descr="page14image5940128.png"/>
          <p:cNvPicPr>
            <a:picLocks noChangeAspect="1"/>
          </p:cNvPicPr>
          <p:nvPr/>
        </p:nvPicPr>
        <p:blipFill>
          <a:blip r:embed="rId4">
            <a:extLst/>
          </a:blip>
          <a:stretch>
            <a:fillRect/>
          </a:stretch>
        </p:blipFill>
        <p:spPr>
          <a:xfrm>
            <a:off x="1792288" y="955675"/>
            <a:ext cx="5486401" cy="3429000"/>
          </a:xfrm>
          <a:prstGeom prst="rect">
            <a:avLst/>
          </a:prstGeom>
          <a:ln w="12700">
            <a:miter lim="400000"/>
          </a:ln>
        </p:spPr>
      </p:pic>
      <p:sp>
        <p:nvSpPr>
          <p:cNvPr id="188" name="Text"/>
          <p:cNvSpPr txBox="1"/>
          <p:nvPr/>
        </p:nvSpPr>
        <p:spPr>
          <a:xfrm>
            <a:off x="0" y="0"/>
            <a:ext cx="188824" cy="4420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800"/>
              </a:lnSpc>
              <a:defRPr sz="1200"/>
            </a:lvl1pPr>
          </a:lstStyle>
          <a:p>
            <a:r>
              <a:t> </a:t>
            </a:r>
          </a:p>
        </p:txBody>
      </p:sp>
      <p:sp>
        <p:nvSpPr>
          <p:cNvPr id="189" name="By Dirk Hünniger (Own work) [CC BY 3.0 (http://creativecommons.org/licenses/by/3.0)], via Wikimedia Commons"/>
          <p:cNvSpPr txBox="1"/>
          <p:nvPr/>
        </p:nvSpPr>
        <p:spPr>
          <a:xfrm>
            <a:off x="4195962" y="4475479"/>
            <a:ext cx="4690962" cy="442056"/>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defRPr sz="1200"/>
            </a:lvl1pPr>
          </a:lstStyle>
          <a:p>
            <a:r>
              <a:t>By Dirk Hünniger (Own work) [CC BY 3.0 (http://creativecommons.org/licenses/by/3.0)], via Wikimedia Commons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Signal propagation through one neuron"/>
          <p:cNvSpPr txBox="1">
            <a:spLocks noGrp="1"/>
          </p:cNvSpPr>
          <p:nvPr>
            <p:ph type="title"/>
          </p:nvPr>
        </p:nvSpPr>
        <p:spPr>
          <a:prstGeom prst="rect">
            <a:avLst/>
          </a:prstGeom>
        </p:spPr>
        <p:txBody>
          <a:bodyPr/>
          <a:lstStyle/>
          <a:p>
            <a:r>
              <a:t>Signal propagation through one neuron</a:t>
            </a:r>
          </a:p>
        </p:txBody>
      </p:sp>
      <p:pic>
        <p:nvPicPr>
          <p:cNvPr id="194" name="Picture Placeholder 2" descr="Picture Placeholder 2"/>
          <p:cNvPicPr>
            <a:picLocks noGrp="1" noChangeAspect="1"/>
          </p:cNvPicPr>
          <p:nvPr>
            <p:ph type="pic" idx="13"/>
          </p:nvPr>
        </p:nvPicPr>
        <p:blipFill>
          <a:blip r:embed="rId3">
            <a:extLst/>
          </a:blip>
          <a:srcRect/>
          <a:stretch>
            <a:fillRect/>
          </a:stretch>
        </p:blipFill>
        <p:spPr>
          <a:xfrm>
            <a:off x="1493416" y="1168024"/>
            <a:ext cx="6157168" cy="3004302"/>
          </a:xfrm>
          <a:prstGeom prst="rect">
            <a:avLst/>
          </a:prstGeom>
        </p:spPr>
      </p:pic>
      <p:sp>
        <p:nvSpPr>
          <p:cNvPr id="195" name="Calculate the weighted sum of the input signals.…"/>
          <p:cNvSpPr txBox="1">
            <a:spLocks noGrp="1"/>
          </p:cNvSpPr>
          <p:nvPr>
            <p:ph type="body" sz="quarter" idx="1"/>
          </p:nvPr>
        </p:nvSpPr>
        <p:spPr>
          <a:prstGeom prst="rect">
            <a:avLst/>
          </a:prstGeom>
        </p:spPr>
        <p:txBody>
          <a:bodyPr/>
          <a:lstStyle/>
          <a:p>
            <a:pPr defTabSz="841247">
              <a:defRPr sz="1288"/>
            </a:pPr>
            <a:r>
              <a:t>Calculate the weighted sum of the input signals.</a:t>
            </a:r>
          </a:p>
          <a:p>
            <a:pPr defTabSz="841247">
              <a:defRPr sz="1288"/>
            </a:pPr>
            <a:r>
              <a:t>Then pass it through the (usually nonlinear) activation function.</a:t>
            </a:r>
          </a:p>
          <a:p>
            <a:pPr defTabSz="841247">
              <a:defRPr sz="1288"/>
            </a:pPr>
            <a:r>
              <a:t>The resulting “activation” will be the output, or fed to the next neuron layer.</a:t>
            </a:r>
          </a:p>
        </p:txBody>
      </p:sp>
      <p:sp>
        <p:nvSpPr>
          <p:cNvPr id="196" name="Artificial Neural Networks, wikibooks.org, 2013"/>
          <p:cNvSpPr txBox="1"/>
          <p:nvPr/>
        </p:nvSpPr>
        <p:spPr>
          <a:xfrm>
            <a:off x="551190" y="6336224"/>
            <a:ext cx="3248414" cy="544070"/>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defTabSz="457200">
              <a:spcBef>
                <a:spcPts val="1200"/>
              </a:spcBef>
              <a:defRPr sz="1100" b="1"/>
            </a:pPr>
            <a:r>
              <a:t>Artificial Neural Networks, </a:t>
            </a:r>
            <a:r>
              <a:rPr u="sng">
                <a:solidFill>
                  <a:srgbClr val="0000FF"/>
                </a:solidFill>
                <a:uFill>
                  <a:solidFill>
                    <a:srgbClr val="0000FF"/>
                  </a:solidFill>
                </a:uFill>
                <a:hlinkClick r:id="rId4"/>
              </a:rPr>
              <a:t>wikibooks.org</a:t>
            </a:r>
            <a:r>
              <a:rPr b="0"/>
              <a:t>, 2013</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Basic principle of learning for neural networks"/>
          <p:cNvSpPr txBox="1">
            <a:spLocks noGrp="1"/>
          </p:cNvSpPr>
          <p:nvPr>
            <p:ph type="title"/>
          </p:nvPr>
        </p:nvSpPr>
        <p:spPr>
          <a:prstGeom prst="rect">
            <a:avLst/>
          </a:prstGeom>
        </p:spPr>
        <p:txBody>
          <a:bodyPr/>
          <a:lstStyle>
            <a:lvl1pPr defTabSz="877823">
              <a:defRPr sz="1919"/>
            </a:lvl1pPr>
          </a:lstStyle>
          <a:p>
            <a:r>
              <a:t>Basic principle of learning for neural networks</a:t>
            </a:r>
          </a:p>
        </p:txBody>
      </p:sp>
      <p:pic>
        <p:nvPicPr>
          <p:cNvPr id="204" name="Picture Placeholder 2" descr="Picture Placeholder 2"/>
          <p:cNvPicPr>
            <a:picLocks noGrp="1" noChangeAspect="1"/>
          </p:cNvPicPr>
          <p:nvPr>
            <p:ph type="pic" idx="13"/>
          </p:nvPr>
        </p:nvPicPr>
        <p:blipFill>
          <a:blip r:embed="rId3">
            <a:extLst/>
          </a:blip>
          <a:srcRect t="4413" b="4413"/>
          <a:stretch>
            <a:fillRect/>
          </a:stretch>
        </p:blipFill>
        <p:spPr>
          <a:prstGeom prst="rect">
            <a:avLst/>
          </a:prstGeom>
        </p:spPr>
      </p:pic>
      <p:sp>
        <p:nvSpPr>
          <p:cNvPr id="205" name="Modify the connection weights so as to reduce the loss"/>
          <p:cNvSpPr txBox="1">
            <a:spLocks noGrp="1"/>
          </p:cNvSpPr>
          <p:nvPr>
            <p:ph type="body" sz="quarter" idx="1"/>
          </p:nvPr>
        </p:nvSpPr>
        <p:spPr>
          <a:xfrm>
            <a:off x="1792288" y="5427028"/>
            <a:ext cx="5486401" cy="804863"/>
          </a:xfrm>
          <a:prstGeom prst="rect">
            <a:avLst/>
          </a:prstGeom>
        </p:spPr>
        <p:txBody>
          <a:bodyPr/>
          <a:lstStyle/>
          <a:p>
            <a:r>
              <a:t>Modify the connection weights so as to reduce the loss</a:t>
            </a:r>
          </a:p>
        </p:txBody>
      </p:sp>
      <p:sp>
        <p:nvSpPr>
          <p:cNvPr id="206" name="https://arxiv.org/pdf/1712.04301.pdf"/>
          <p:cNvSpPr txBox="1"/>
          <p:nvPr/>
        </p:nvSpPr>
        <p:spPr>
          <a:xfrm>
            <a:off x="633449" y="6437495"/>
            <a:ext cx="2689391" cy="276539"/>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300"/>
            </a:lvl1pPr>
          </a:lstStyle>
          <a:p>
            <a:r>
              <a:t>https://arxiv.org/pdf/1712.04301.pdf</a:t>
            </a:r>
          </a:p>
        </p:txBody>
      </p:sp>
      <p:sp>
        <p:nvSpPr>
          <p:cNvPr id="207" name="Deep Learning for IoT Big Data and Streaming Analytics: A Survey"/>
          <p:cNvSpPr txBox="1"/>
          <p:nvPr/>
        </p:nvSpPr>
        <p:spPr>
          <a:xfrm>
            <a:off x="569846" y="5748746"/>
            <a:ext cx="5368688" cy="288824"/>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spcBef>
                <a:spcPts val="300"/>
              </a:spcBef>
              <a:defRPr sz="1400"/>
            </a:lvl1pPr>
          </a:lstStyle>
          <a:p>
            <a:r>
              <a:t>Deep Learning for IoT Big Data and Streaming Analytics: A Survey </a:t>
            </a:r>
          </a:p>
        </p:txBody>
      </p:sp>
      <p:sp>
        <p:nvSpPr>
          <p:cNvPr id="208" name="Mehdi Mohammadi, Graduate Student Member, IEEE,  Ala Al-Fuqaha, Senior Member, IEEE,…"/>
          <p:cNvSpPr txBox="1"/>
          <p:nvPr/>
        </p:nvSpPr>
        <p:spPr>
          <a:xfrm>
            <a:off x="672097" y="5983537"/>
            <a:ext cx="5405461" cy="591730"/>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a:spcBef>
                <a:spcPts val="300"/>
              </a:spcBef>
              <a:defRPr sz="1000"/>
            </a:pPr>
            <a:r>
              <a:t>Mehdi Mohammadi, Graduate Student Member, IEEE,  Ala Al-Fuqaha, Senior Member, IEEE, </a:t>
            </a:r>
          </a:p>
          <a:p>
            <a:pPr>
              <a:spcBef>
                <a:spcPts val="300"/>
              </a:spcBef>
              <a:defRPr sz="1000"/>
            </a:pPr>
            <a:r>
              <a:t>Sameh Sorour, Senior Member, IEEE, Mohsen Guizani, Fellow, IEEE </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4" name="Title 1"/>
          <p:cNvSpPr txBox="1">
            <a:spLocks noGrp="1"/>
          </p:cNvSpPr>
          <p:nvPr>
            <p:ph type="ctrTitle"/>
          </p:nvPr>
        </p:nvSpPr>
        <p:spPr>
          <a:xfrm>
            <a:off x="685800" y="2130425"/>
            <a:ext cx="7772400" cy="1010543"/>
          </a:xfrm>
          <a:prstGeom prst="rect">
            <a:avLst/>
          </a:prstGeom>
        </p:spPr>
        <p:txBody>
          <a:bodyPr/>
          <a:lstStyle>
            <a:lvl1pPr>
              <a:defRPr sz="6000"/>
            </a:lvl1pPr>
          </a:lstStyle>
          <a:p>
            <a:r>
              <a:t>AI for prediction</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Applications of MLP with BP"/>
          <p:cNvSpPr txBox="1">
            <a:spLocks noGrp="1"/>
          </p:cNvSpPr>
          <p:nvPr>
            <p:ph type="title"/>
          </p:nvPr>
        </p:nvSpPr>
        <p:spPr>
          <a:prstGeom prst="rect">
            <a:avLst/>
          </a:prstGeom>
        </p:spPr>
        <p:txBody>
          <a:bodyPr/>
          <a:lstStyle/>
          <a:p>
            <a:r>
              <a:t>Applications of MLP with BP</a:t>
            </a:r>
          </a:p>
        </p:txBody>
      </p:sp>
      <p:sp>
        <p:nvSpPr>
          <p:cNvPr id="222" name="Very efficient for learning with relatively low-dimensional inputs…"/>
          <p:cNvSpPr txBox="1">
            <a:spLocks noGrp="1"/>
          </p:cNvSpPr>
          <p:nvPr>
            <p:ph type="body" idx="1"/>
          </p:nvPr>
        </p:nvSpPr>
        <p:spPr>
          <a:prstGeom prst="rect">
            <a:avLst/>
          </a:prstGeom>
        </p:spPr>
        <p:txBody>
          <a:bodyPr/>
          <a:lstStyle/>
          <a:p>
            <a:r>
              <a:t>Very efficient for learning with relatively low-dimensional inputs</a:t>
            </a:r>
          </a:p>
          <a:p>
            <a:r>
              <a:t>High dimensional data, like image, sound, video, should be pre-processed into low-dimensional feature vectors</a:t>
            </a:r>
          </a:p>
          <a:p>
            <a:r>
              <a:t>Over-fitting can occur with high internal degrees of freedom</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upport Vector Machine (SVM)"/>
          <p:cNvSpPr txBox="1">
            <a:spLocks noGrp="1"/>
          </p:cNvSpPr>
          <p:nvPr>
            <p:ph type="title"/>
          </p:nvPr>
        </p:nvSpPr>
        <p:spPr>
          <a:prstGeom prst="rect">
            <a:avLst/>
          </a:prstGeom>
        </p:spPr>
        <p:txBody>
          <a:bodyPr/>
          <a:lstStyle/>
          <a:p>
            <a:r>
              <a:t>Support Vector Machine (SVM)</a:t>
            </a:r>
          </a:p>
        </p:txBody>
      </p:sp>
      <p:sp>
        <p:nvSpPr>
          <p:cNvPr id="227" name="Support vector machines are binary classifiers, using the maximum-margin hyperplane that separates classes, modeling class probabilities.…"/>
          <p:cNvSpPr txBox="1">
            <a:spLocks noGrp="1"/>
          </p:cNvSpPr>
          <p:nvPr>
            <p:ph type="body" idx="1"/>
          </p:nvPr>
        </p:nvSpPr>
        <p:spPr>
          <a:xfrm>
            <a:off x="457200" y="1600200"/>
            <a:ext cx="8229600" cy="4462880"/>
          </a:xfrm>
          <a:prstGeom prst="rect">
            <a:avLst/>
          </a:prstGeom>
        </p:spPr>
        <p:txBody>
          <a:bodyPr/>
          <a:lstStyle/>
          <a:p>
            <a:pPr marL="336042" indent="-336042" defTabSz="896111">
              <a:defRPr sz="3136"/>
            </a:pPr>
            <a:r>
              <a:t>Support vector machines are binary classifiers, using the maximum-margin hyperplane that separates classes, modeling class probabilities.</a:t>
            </a:r>
          </a:p>
          <a:p>
            <a:pPr marL="336042" indent="-336042" defTabSz="896111">
              <a:defRPr sz="3136"/>
            </a:pPr>
            <a:r>
              <a:t>The maximum-margin hyperplane is found from training data </a:t>
            </a:r>
          </a:p>
          <a:p>
            <a:pPr marL="336042" indent="-336042" defTabSz="896111">
              <a:defRPr sz="3136"/>
            </a:pPr>
            <a:r>
              <a:t>For linearly separable cases, the hyperplane is found in the space spanned by the input vectors</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upport Vector Machine"/>
          <p:cNvSpPr txBox="1">
            <a:spLocks noGrp="1"/>
          </p:cNvSpPr>
          <p:nvPr>
            <p:ph type="title"/>
          </p:nvPr>
        </p:nvSpPr>
        <p:spPr>
          <a:prstGeom prst="rect">
            <a:avLst/>
          </a:prstGeom>
        </p:spPr>
        <p:txBody>
          <a:bodyPr/>
          <a:lstStyle/>
          <a:p>
            <a:r>
              <a:t>Support Vector Machine</a:t>
            </a:r>
          </a:p>
        </p:txBody>
      </p:sp>
      <p:pic>
        <p:nvPicPr>
          <p:cNvPr id="235" name="Picture Placeholder 2" descr="Picture Placeholder 2"/>
          <p:cNvPicPr>
            <a:picLocks noGrp="1" noChangeAspect="1"/>
          </p:cNvPicPr>
          <p:nvPr>
            <p:ph type="pic" idx="13"/>
          </p:nvPr>
        </p:nvPicPr>
        <p:blipFill>
          <a:blip r:embed="rId2">
            <a:extLst/>
          </a:blip>
          <a:srcRect t="619" b="619"/>
          <a:stretch>
            <a:fillRect/>
          </a:stretch>
        </p:blipFill>
        <p:spPr>
          <a:xfrm>
            <a:off x="2447014" y="612775"/>
            <a:ext cx="4176948" cy="4114800"/>
          </a:xfrm>
          <a:prstGeom prst="rect">
            <a:avLst/>
          </a:prstGeom>
        </p:spPr>
      </p:pic>
      <p:sp>
        <p:nvSpPr>
          <p:cNvPr id="236" name="Finding the separating hyperplane between classes…"/>
          <p:cNvSpPr txBox="1">
            <a:spLocks noGrp="1"/>
          </p:cNvSpPr>
          <p:nvPr>
            <p:ph type="body" sz="quarter" idx="1"/>
          </p:nvPr>
        </p:nvSpPr>
        <p:spPr>
          <a:prstGeom prst="rect">
            <a:avLst/>
          </a:prstGeom>
        </p:spPr>
        <p:txBody>
          <a:bodyPr/>
          <a:lstStyle/>
          <a:p>
            <a:r>
              <a:t>Finding the separating hyperplane between classes</a:t>
            </a:r>
          </a:p>
          <a:p>
            <a:r>
              <a:t>even when there is no linear separation</a:t>
            </a:r>
          </a:p>
        </p:txBody>
      </p:sp>
      <p:sp>
        <p:nvSpPr>
          <p:cNvPr id="237" name="https://commons.wikimedia.org/wiki/File:Svm_10_perceptron.JPG"/>
          <p:cNvSpPr txBox="1"/>
          <p:nvPr/>
        </p:nvSpPr>
        <p:spPr>
          <a:xfrm>
            <a:off x="2452819" y="4691379"/>
            <a:ext cx="4533861" cy="264256"/>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200"/>
            </a:lvl1pPr>
          </a:lstStyle>
          <a:p>
            <a:r>
              <a:t>https://commons.wikimedia.org/wiki/File:Svm_10_perceptron.JPG</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Two classes to be learnt by a SVM classifier"/>
          <p:cNvSpPr txBox="1">
            <a:spLocks noGrp="1"/>
          </p:cNvSpPr>
          <p:nvPr>
            <p:ph type="title"/>
          </p:nvPr>
        </p:nvSpPr>
        <p:spPr>
          <a:prstGeom prst="rect">
            <a:avLst/>
          </a:prstGeom>
        </p:spPr>
        <p:txBody>
          <a:bodyPr/>
          <a:lstStyle/>
          <a:p>
            <a:r>
              <a:t>Two classes to be learnt by a SVM classifier</a:t>
            </a:r>
          </a:p>
        </p:txBody>
      </p:sp>
      <p:pic>
        <p:nvPicPr>
          <p:cNvPr id="240" name="Picture Placeholder 2" descr="Picture Placeholder 2"/>
          <p:cNvPicPr>
            <a:picLocks noGrp="1" noChangeAspect="1"/>
          </p:cNvPicPr>
          <p:nvPr>
            <p:ph type="pic" idx="13"/>
          </p:nvPr>
        </p:nvPicPr>
        <p:blipFill>
          <a:blip r:embed="rId2">
            <a:extLst/>
          </a:blip>
          <a:srcRect/>
          <a:stretch>
            <a:fillRect/>
          </a:stretch>
        </p:blipFill>
        <p:spPr>
          <a:xfrm>
            <a:off x="1945489" y="1038973"/>
            <a:ext cx="5253022" cy="3262404"/>
          </a:xfrm>
          <a:prstGeom prst="rect">
            <a:avLst/>
          </a:prstGeom>
        </p:spPr>
      </p:pic>
      <p:sp>
        <p:nvSpPr>
          <p:cNvPr id="241" name="Body"/>
          <p:cNvSpPr txBox="1">
            <a:spLocks noGrp="1"/>
          </p:cNvSpPr>
          <p:nvPr>
            <p:ph type="body" sz="quarter" idx="1"/>
          </p:nvPr>
        </p:nvSpPr>
        <p:spPr>
          <a:prstGeom prst="rect">
            <a:avLst/>
          </a:prstGeom>
        </p:spPr>
        <p:txBody>
          <a:bodyPr/>
          <a:lstStyle/>
          <a:p>
            <a:endParaRPr/>
          </a:p>
        </p:txBody>
      </p:sp>
      <p:sp>
        <p:nvSpPr>
          <p:cNvPr id="242" name="Wolfram Research, Inc., Mathematica, Version 11.3, Champaign, IL (2018)."/>
          <p:cNvSpPr txBox="1"/>
          <p:nvPr/>
        </p:nvSpPr>
        <p:spPr>
          <a:xfrm>
            <a:off x="882024" y="5866606"/>
            <a:ext cx="6010522" cy="288824"/>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defRPr sz="1400">
                <a:solidFill>
                  <a:srgbClr val="222222"/>
                </a:solidFill>
              </a:defRPr>
            </a:lvl1pPr>
          </a:lstStyle>
          <a:p>
            <a:r>
              <a:t>Wolfram Research, Inc., Mathematica, Version 11.3, Champaign, IL (2018).</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An SVM with a Radial Basis Function kernel"/>
          <p:cNvSpPr txBox="1">
            <a:spLocks noGrp="1"/>
          </p:cNvSpPr>
          <p:nvPr>
            <p:ph type="title"/>
          </p:nvPr>
        </p:nvSpPr>
        <p:spPr>
          <a:prstGeom prst="rect">
            <a:avLst/>
          </a:prstGeom>
        </p:spPr>
        <p:txBody>
          <a:bodyPr/>
          <a:lstStyle/>
          <a:p>
            <a:r>
              <a:t>An SVM with a Radial Basis Function kernel</a:t>
            </a:r>
          </a:p>
        </p:txBody>
      </p:sp>
      <p:pic>
        <p:nvPicPr>
          <p:cNvPr id="245" name="Picture Placeholder 2" descr="Picture Placeholder 2"/>
          <p:cNvPicPr>
            <a:picLocks noGrp="1" noChangeAspect="1"/>
          </p:cNvPicPr>
          <p:nvPr>
            <p:ph type="pic" idx="13"/>
          </p:nvPr>
        </p:nvPicPr>
        <p:blipFill>
          <a:blip r:embed="rId3">
            <a:extLst/>
          </a:blip>
          <a:srcRect b="3752"/>
          <a:stretch>
            <a:fillRect/>
          </a:stretch>
        </p:blipFill>
        <p:spPr>
          <a:xfrm>
            <a:off x="1989539" y="745644"/>
            <a:ext cx="5091899" cy="3981931"/>
          </a:xfrm>
          <a:prstGeom prst="rect">
            <a:avLst/>
          </a:prstGeom>
        </p:spPr>
      </p:pic>
      <p:sp>
        <p:nvSpPr>
          <p:cNvPr id="246" name="Body"/>
          <p:cNvSpPr txBox="1">
            <a:spLocks noGrp="1"/>
          </p:cNvSpPr>
          <p:nvPr>
            <p:ph type="body" sz="quarter" idx="1"/>
          </p:nvPr>
        </p:nvSpPr>
        <p:spPr>
          <a:prstGeom prst="rect">
            <a:avLst/>
          </a:prstGeom>
        </p:spPr>
        <p:txBody>
          <a:bodyPr/>
          <a:lstStyle/>
          <a:p>
            <a:endParaRPr/>
          </a:p>
        </p:txBody>
      </p:sp>
      <p:sp>
        <p:nvSpPr>
          <p:cNvPr id="247" name="Wolfram Research, Inc., Mathematica, Version 11.3, Champaign, IL (2018)."/>
          <p:cNvSpPr txBox="1"/>
          <p:nvPr/>
        </p:nvSpPr>
        <p:spPr>
          <a:xfrm>
            <a:off x="678824" y="5889413"/>
            <a:ext cx="6010522" cy="288824"/>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defRPr sz="1400">
                <a:solidFill>
                  <a:srgbClr val="222222"/>
                </a:solidFill>
              </a:defRPr>
            </a:lvl1pPr>
          </a:lstStyle>
          <a:p>
            <a:r>
              <a:t>Wolfram Research, Inc., Mathematica, Version 11.3, Champaign, IL (2018).</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ummary of the lecture"/>
          <p:cNvSpPr txBox="1">
            <a:spLocks noGrp="1"/>
          </p:cNvSpPr>
          <p:nvPr>
            <p:ph type="title"/>
          </p:nvPr>
        </p:nvSpPr>
        <p:spPr>
          <a:prstGeom prst="rect">
            <a:avLst/>
          </a:prstGeom>
        </p:spPr>
        <p:txBody>
          <a:bodyPr/>
          <a:lstStyle/>
          <a:p>
            <a:r>
              <a:t>Summary of the lecture</a:t>
            </a:r>
          </a:p>
        </p:txBody>
      </p:sp>
      <p:sp>
        <p:nvSpPr>
          <p:cNvPr id="252" name="We have reviewed some of the most common methods for learning from samples: linear regression, multi-layer perceptrons, and Support Vector Machines.…"/>
          <p:cNvSpPr txBox="1">
            <a:spLocks noGrp="1"/>
          </p:cNvSpPr>
          <p:nvPr>
            <p:ph type="body" idx="1"/>
          </p:nvPr>
        </p:nvSpPr>
        <p:spPr>
          <a:xfrm>
            <a:off x="457200" y="1600200"/>
            <a:ext cx="8229600" cy="4827758"/>
          </a:xfrm>
          <a:prstGeom prst="rect">
            <a:avLst/>
          </a:prstGeom>
        </p:spPr>
        <p:txBody>
          <a:bodyPr/>
          <a:lstStyle/>
          <a:p>
            <a:pPr marL="0" indent="0" defTabSz="896111">
              <a:buSzTx/>
              <a:buFontTx/>
              <a:buNone/>
              <a:defRPr sz="3136"/>
            </a:pPr>
            <a:r>
              <a:t>We have reviewed some of the most common methods for learning from samples: linear regression, multi-layer perceptrons, and Support Vector Machines.</a:t>
            </a:r>
          </a:p>
          <a:p>
            <a:pPr marL="0" indent="0" defTabSz="896111">
              <a:buSzTx/>
              <a:buFontTx/>
              <a:buNone/>
              <a:defRPr sz="3136"/>
            </a:pPr>
            <a:r>
              <a:t>The methods of this lecture can be used to deal with predicting new cases from a set of collected observations. </a:t>
            </a:r>
          </a:p>
          <a:p>
            <a:pPr marL="0" indent="0" defTabSz="896111">
              <a:buSzTx/>
              <a:buFontTx/>
              <a:buNone/>
              <a:defRPr sz="3136"/>
            </a:pPr>
            <a:r>
              <a:t>This lecture is a preparation before continuing with Deep Learning for similar tasks.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Outline of the lecture"/>
          <p:cNvSpPr txBox="1">
            <a:spLocks noGrp="1"/>
          </p:cNvSpPr>
          <p:nvPr>
            <p:ph type="title"/>
          </p:nvPr>
        </p:nvSpPr>
        <p:spPr>
          <a:prstGeom prst="rect">
            <a:avLst/>
          </a:prstGeom>
        </p:spPr>
        <p:txBody>
          <a:bodyPr/>
          <a:lstStyle/>
          <a:p>
            <a:r>
              <a:t>Outline of the lecture</a:t>
            </a:r>
          </a:p>
        </p:txBody>
      </p:sp>
      <p:sp>
        <p:nvSpPr>
          <p:cNvPr id="137" name="After collecting field data, we might want to predict what would happen in cases that were not among the data points.…"/>
          <p:cNvSpPr txBox="1">
            <a:spLocks noGrp="1"/>
          </p:cNvSpPr>
          <p:nvPr>
            <p:ph type="body" idx="1"/>
          </p:nvPr>
        </p:nvSpPr>
        <p:spPr>
          <a:xfrm>
            <a:off x="457200" y="1600200"/>
            <a:ext cx="8229600" cy="4796452"/>
          </a:xfrm>
          <a:prstGeom prst="rect">
            <a:avLst/>
          </a:prstGeom>
        </p:spPr>
        <p:txBody>
          <a:bodyPr/>
          <a:lstStyle/>
          <a:p>
            <a:pPr marL="0" indent="0">
              <a:buSzTx/>
              <a:buFontTx/>
              <a:buNone/>
            </a:pPr>
            <a:r>
              <a:t>After collecting field data, we might want to predict what would happen in cases that were not among the data points. </a:t>
            </a:r>
          </a:p>
          <a:p>
            <a:pPr marL="0" indent="0">
              <a:buSzTx/>
              <a:buFontTx/>
              <a:buNone/>
            </a:pPr>
            <a:r>
              <a:t>We will learn some common and simple methods that create a predictor from a set of training data. That predictor then can be fed a new data point and its output will provide an estimate of what would be observed in that case.</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Where are we in the Course?"/>
          <p:cNvSpPr txBox="1">
            <a:spLocks noGrp="1"/>
          </p:cNvSpPr>
          <p:nvPr>
            <p:ph type="title"/>
          </p:nvPr>
        </p:nvSpPr>
        <p:spPr>
          <a:prstGeom prst="rect">
            <a:avLst/>
          </a:prstGeom>
        </p:spPr>
        <p:txBody>
          <a:bodyPr/>
          <a:lstStyle/>
          <a:p>
            <a:r>
              <a:t>Where are we in the Course?</a:t>
            </a:r>
          </a:p>
        </p:txBody>
      </p:sp>
      <p:sp>
        <p:nvSpPr>
          <p:cNvPr id="140" name="Introduction: Background of IoT, Big Data, AI…"/>
          <p:cNvSpPr txBox="1">
            <a:spLocks noGrp="1"/>
          </p:cNvSpPr>
          <p:nvPr>
            <p:ph type="body" idx="1"/>
          </p:nvPr>
        </p:nvSpPr>
        <p:spPr>
          <a:prstGeom prst="rect">
            <a:avLst/>
          </a:prstGeom>
        </p:spPr>
        <p:txBody>
          <a:bodyPr/>
          <a:lstStyle/>
          <a:p>
            <a:pPr marL="332613" indent="-332613" defTabSz="886968">
              <a:defRPr sz="3104"/>
            </a:pPr>
            <a:r>
              <a:t>Introduction: Background of IoT, Big Data, AI</a:t>
            </a:r>
          </a:p>
          <a:p>
            <a:pPr marL="332613" indent="-332613" defTabSz="886968">
              <a:defRPr sz="3104"/>
            </a:pPr>
            <a:r>
              <a:t>Collect, analyze data from IoT on a large scale</a:t>
            </a:r>
          </a:p>
          <a:p>
            <a:pPr marL="332613" indent="-332613" defTabSz="886968">
              <a:defRPr sz="3104"/>
            </a:pPr>
            <a:r>
              <a:t>Elements and practice of statistics</a:t>
            </a:r>
          </a:p>
          <a:p>
            <a:pPr marL="332613" indent="-332613" defTabSz="886968">
              <a:defRPr sz="3104" b="1"/>
            </a:pPr>
            <a:r>
              <a:t>AI methods for data science</a:t>
            </a:r>
          </a:p>
          <a:p>
            <a:pPr marL="332613" indent="-332613" defTabSz="886968">
              <a:defRPr sz="3104"/>
            </a:pPr>
            <a:r>
              <a:t>Getting further with AI: internal workings</a:t>
            </a:r>
          </a:p>
          <a:p>
            <a:pPr marL="332613" indent="-332613" defTabSz="886968">
              <a:defRPr sz="3104"/>
            </a:pPr>
            <a:r>
              <a:t>Practical usage of AI for Big Data from IoT</a:t>
            </a:r>
          </a:p>
          <a:p>
            <a:pPr marL="332613" indent="-332613" defTabSz="886968">
              <a:defRPr sz="3104"/>
            </a:pPr>
            <a:r>
              <a:t>Moving into the real world</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Lecture 5: Prediction with AI"/>
          <p:cNvSpPr txBox="1">
            <a:spLocks noGrp="1"/>
          </p:cNvSpPr>
          <p:nvPr>
            <p:ph type="title"/>
          </p:nvPr>
        </p:nvSpPr>
        <p:spPr>
          <a:prstGeom prst="rect">
            <a:avLst/>
          </a:prstGeom>
        </p:spPr>
        <p:txBody>
          <a:bodyPr/>
          <a:lstStyle/>
          <a:p>
            <a:r>
              <a:t>Lecture 5: Prediction with AI</a:t>
            </a:r>
          </a:p>
        </p:txBody>
      </p:sp>
      <p:sp>
        <p:nvSpPr>
          <p:cNvPr id="143" name="Learning from samples…"/>
          <p:cNvSpPr txBox="1">
            <a:spLocks noGrp="1"/>
          </p:cNvSpPr>
          <p:nvPr>
            <p:ph type="body" idx="1"/>
          </p:nvPr>
        </p:nvSpPr>
        <p:spPr>
          <a:prstGeom prst="rect">
            <a:avLst/>
          </a:prstGeom>
        </p:spPr>
        <p:txBody>
          <a:bodyPr/>
          <a:lstStyle/>
          <a:p>
            <a:r>
              <a:t>Learning from samples</a:t>
            </a:r>
          </a:p>
          <a:p>
            <a:r>
              <a:t>Supervised learning algorithms</a:t>
            </a:r>
          </a:p>
          <a:p>
            <a:r>
              <a:t>Multi-layer neural networks</a:t>
            </a:r>
          </a:p>
          <a:p>
            <a:r>
              <a:t>Support Vector Machines</a:t>
            </a:r>
          </a:p>
          <a:p>
            <a:r>
              <a:t>Deep Learning for prediction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Learning vs. memorization"/>
          <p:cNvSpPr txBox="1">
            <a:spLocks noGrp="1"/>
          </p:cNvSpPr>
          <p:nvPr>
            <p:ph type="title"/>
          </p:nvPr>
        </p:nvSpPr>
        <p:spPr>
          <a:prstGeom prst="rect">
            <a:avLst/>
          </a:prstGeom>
        </p:spPr>
        <p:txBody>
          <a:bodyPr/>
          <a:lstStyle/>
          <a:p>
            <a:r>
              <a:t>Learning vs. memorization</a:t>
            </a:r>
          </a:p>
        </p:txBody>
      </p:sp>
      <p:sp>
        <p:nvSpPr>
          <p:cNvPr id="146" name="Imagine showing the computer a picture of a cat, saying “A cat”. Computer says: “OK”…"/>
          <p:cNvSpPr txBox="1">
            <a:spLocks noGrp="1"/>
          </p:cNvSpPr>
          <p:nvPr>
            <p:ph type="body" idx="1"/>
          </p:nvPr>
        </p:nvSpPr>
        <p:spPr>
          <a:prstGeom prst="rect">
            <a:avLst/>
          </a:prstGeom>
        </p:spPr>
        <p:txBody>
          <a:bodyPr/>
          <a:lstStyle/>
          <a:p>
            <a:pPr marL="332613" indent="-332613" defTabSz="886968">
              <a:defRPr sz="3104"/>
            </a:pPr>
            <a:r>
              <a:t>Imagine showing the computer a picture of a cat, saying “A cat”. Computer says: “OK”</a:t>
            </a:r>
          </a:p>
          <a:p>
            <a:pPr marL="332613" indent="-332613" defTabSz="886968">
              <a:defRPr sz="3104"/>
            </a:pPr>
            <a:r>
              <a:t>Show another cat; computer: “OK”</a:t>
            </a:r>
          </a:p>
          <a:p>
            <a:pPr marL="332613" indent="-332613" defTabSz="886968">
              <a:defRPr sz="3104"/>
            </a:pPr>
            <a:r>
              <a:t>Show a dog, saying “A dog”; computer: “OK”</a:t>
            </a:r>
          </a:p>
          <a:p>
            <a:pPr marL="332613" indent="-332613" defTabSz="886968">
              <a:defRPr sz="3104"/>
            </a:pPr>
            <a:r>
              <a:t>Show the first cat again, asking “What is this?”; computer says “A cat.”</a:t>
            </a:r>
          </a:p>
          <a:p>
            <a:pPr marL="332613" indent="-332613" defTabSz="886968">
              <a:defRPr sz="3104"/>
            </a:pPr>
            <a:r>
              <a:t>Now show a third cat; computer says “No idea”. Is this what we want?</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What is “learning”?"/>
          <p:cNvSpPr txBox="1">
            <a:spLocks noGrp="1"/>
          </p:cNvSpPr>
          <p:nvPr>
            <p:ph type="title"/>
          </p:nvPr>
        </p:nvSpPr>
        <p:spPr>
          <a:prstGeom prst="rect">
            <a:avLst/>
          </a:prstGeom>
        </p:spPr>
        <p:txBody>
          <a:bodyPr/>
          <a:lstStyle/>
          <a:p>
            <a:pPr lvl="1"/>
            <a:r>
              <a:t>What is “learning”?</a:t>
            </a:r>
          </a:p>
        </p:txBody>
      </p:sp>
      <p:sp>
        <p:nvSpPr>
          <p:cNvPr id="151" name="In the context of prediction, learning is the creation of a function for estimating an unknown variable…"/>
          <p:cNvSpPr txBox="1">
            <a:spLocks noGrp="1"/>
          </p:cNvSpPr>
          <p:nvPr>
            <p:ph type="body" idx="1"/>
          </p:nvPr>
        </p:nvSpPr>
        <p:spPr>
          <a:prstGeom prst="rect">
            <a:avLst/>
          </a:prstGeom>
        </p:spPr>
        <p:txBody>
          <a:bodyPr/>
          <a:lstStyle/>
          <a:p>
            <a:r>
              <a:t>In the context of prediction, learning is the creation of a function for estimating an unknown variable</a:t>
            </a:r>
          </a:p>
          <a:p>
            <a:r>
              <a:t>The function should minimize the expectation of the error of estimation</a:t>
            </a:r>
          </a:p>
          <a:p>
            <a:r>
              <a:t>The function should use available observations and possibly a-priori knowledge about the domain </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he true distribution p of the data is unknown, we can only infer it from sample pairs of (x,y)…"/>
          <p:cNvSpPr txBox="1">
            <a:spLocks noGrp="1"/>
          </p:cNvSpPr>
          <p:nvPr>
            <p:ph type="body" idx="1"/>
          </p:nvPr>
        </p:nvSpPr>
        <p:spPr>
          <a:xfrm>
            <a:off x="457200" y="1449868"/>
            <a:ext cx="8229600" cy="4525964"/>
          </a:xfrm>
          <a:prstGeom prst="rect">
            <a:avLst/>
          </a:prstGeom>
        </p:spPr>
        <p:txBody>
          <a:bodyPr/>
          <a:lstStyle/>
          <a:p>
            <a:r>
              <a:t>The true distribution </a:t>
            </a:r>
            <a:r>
              <a:rPr i="1"/>
              <a:t>p</a:t>
            </a:r>
            <a:r>
              <a:t> of the data is unknown, we can only infer it from sample pairs of (</a:t>
            </a:r>
            <a:r>
              <a:rPr i="1"/>
              <a:t>x,y</a:t>
            </a:r>
            <a:r>
              <a:t>)</a:t>
            </a:r>
          </a:p>
          <a:p>
            <a:r>
              <a:t>Thus the best we can do is finding a mapping  that fits the samples, hoping that it will fit also other, unknown samples</a:t>
            </a:r>
          </a:p>
          <a:p>
            <a:r>
              <a:t>Choosing a “good one” between the infinite number of possible mappings is the art of machine learning</a:t>
            </a:r>
          </a:p>
        </p:txBody>
      </p:sp>
      <p:sp>
        <p:nvSpPr>
          <p:cNvPr id="159" name="Learning vs. optimization"/>
          <p:cNvSpPr txBox="1">
            <a:spLocks noGrp="1"/>
          </p:cNvSpPr>
          <p:nvPr>
            <p:ph type="title"/>
          </p:nvPr>
        </p:nvSpPr>
        <p:spPr>
          <a:prstGeom prst="rect">
            <a:avLst/>
          </a:prstGeom>
        </p:spPr>
        <p:txBody>
          <a:bodyPr/>
          <a:lstStyle/>
          <a:p>
            <a:r>
              <a:t>Learning vs. optimization</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1486</Words>
  <Application>Microsoft Office PowerPoint</Application>
  <PresentationFormat>画面に合わせる (4:3)</PresentationFormat>
  <Paragraphs>124</Paragraphs>
  <Slides>28</Slides>
  <Notes>18</Notes>
  <HiddenSlides>0</HiddenSlides>
  <MMClips>0</MMClips>
  <ScaleCrop>false</ScaleCrop>
  <HeadingPairs>
    <vt:vector size="6" baseType="variant">
      <vt:variant>
        <vt:lpstr>使用されているフォント</vt:lpstr>
      </vt:variant>
      <vt:variant>
        <vt:i4>1</vt:i4>
      </vt:variant>
      <vt:variant>
        <vt:lpstr>テーマ</vt:lpstr>
      </vt:variant>
      <vt:variant>
        <vt:i4>1</vt:i4>
      </vt:variant>
      <vt:variant>
        <vt:lpstr>スライド タイトル</vt:lpstr>
      </vt:variant>
      <vt:variant>
        <vt:i4>28</vt:i4>
      </vt:variant>
    </vt:vector>
  </HeadingPairs>
  <TitlesOfParts>
    <vt:vector size="30" baseType="lpstr">
      <vt:lpstr>Arial</vt:lpstr>
      <vt:lpstr>Office Theme</vt:lpstr>
      <vt:lpstr>AI and Machine Learning for IoT Big Data</vt:lpstr>
      <vt:lpstr>AI for prediction</vt:lpstr>
      <vt:lpstr>Outline of the lecture</vt:lpstr>
      <vt:lpstr>Where are we in the Course?</vt:lpstr>
      <vt:lpstr>Lecture 5: Prediction with AI</vt:lpstr>
      <vt:lpstr>Learning vs. memorization</vt:lpstr>
      <vt:lpstr>What is “learning”?</vt:lpstr>
      <vt:lpstr>PowerPoint プレゼンテーション</vt:lpstr>
      <vt:lpstr>Learning vs. optimization</vt:lpstr>
      <vt:lpstr>What functions to use?</vt:lpstr>
      <vt:lpstr>PowerPoint プレゼンテーション</vt:lpstr>
      <vt:lpstr>Example: noisy distribution and linear fitting</vt:lpstr>
      <vt:lpstr>Prediction and confidence interval</vt:lpstr>
      <vt:lpstr>PowerPoint プレゼンテーション</vt:lpstr>
      <vt:lpstr>One choice: the Multi-Layer Perceptron</vt:lpstr>
      <vt:lpstr>Signal propagation through one neuron</vt:lpstr>
      <vt:lpstr>PowerPoint プレゼンテーション</vt:lpstr>
      <vt:lpstr>Basic principle of learning for neural networks</vt:lpstr>
      <vt:lpstr>PowerPoint プレゼンテーション</vt:lpstr>
      <vt:lpstr>PowerPoint プレゼンテーション</vt:lpstr>
      <vt:lpstr>PowerPoint プレゼンテーション</vt:lpstr>
      <vt:lpstr>Applications of MLP with BP</vt:lpstr>
      <vt:lpstr>Support Vector Machine (SVM)</vt:lpstr>
      <vt:lpstr>PowerPoint プレゼンテーション</vt:lpstr>
      <vt:lpstr>Support Vector Machine</vt:lpstr>
      <vt:lpstr>Two classes to be learnt by a SVM classifier</vt:lpstr>
      <vt:lpstr>An SVM with a Radial Basis Function kernel</vt:lpstr>
      <vt:lpstr>Summary of the lecture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and Machine Learning for IoT Big Data</dc:title>
  <cp:lastModifiedBy>markon@outlook.jp</cp:lastModifiedBy>
  <cp:revision>1</cp:revision>
  <dcterms:modified xsi:type="dcterms:W3CDTF">2018-04-22T09:59:04Z</dcterms:modified>
</cp:coreProperties>
</file>